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Bree Serif"/>
      <p:regular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BreeSerif-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a6a02f2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a6a02f2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a6a02f2c2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a6a02f2c2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a6a02f2c2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a6a02f2c2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91f60692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91f60692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91f606921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91f60692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a6a02f2c2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a6a02f2c2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a6a02f2c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a6a02f2c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a6a02f2c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a6a02f2c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a6a02f2c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a6a02f2c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a6a02f2c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a6a02f2c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a6a02f2c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a6a02f2c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a6a02f2c2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a6a02f2c2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a6a02f2c2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a6a02f2c2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a6a02f2c2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a6a02f2c2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solidFill>
                  <a:schemeClr val="dk1"/>
                </a:solidFill>
                <a:latin typeface="Times New Roman"/>
                <a:ea typeface="Times New Roman"/>
                <a:cs typeface="Times New Roman"/>
                <a:sym typeface="Times New Roman"/>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2.jpg"/><Relationship Id="rId4" Type="http://schemas.openxmlformats.org/officeDocument/2006/relationships/image" Target="../media/image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6.jpg"/><Relationship Id="rId4" Type="http://schemas.openxmlformats.org/officeDocument/2006/relationships/image" Target="../media/image3.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6.jpg"/><Relationship Id="rId4" Type="http://schemas.openxmlformats.org/officeDocument/2006/relationships/image" Target="../media/image7.png"/><Relationship Id="rId5"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Google Shape;99;p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i="1" lang="en">
                <a:solidFill>
                  <a:srgbClr val="FFFFFF"/>
                </a:solidFill>
                <a:latin typeface="Comic Sans MS"/>
                <a:ea typeface="Comic Sans MS"/>
                <a:cs typeface="Comic Sans MS"/>
                <a:sym typeface="Comic Sans MS"/>
              </a:rPr>
              <a:t>Exploration Using Augmented and Virtual Reality</a:t>
            </a:r>
            <a:endParaRPr i="1">
              <a:solidFill>
                <a:srgbClr val="FFFFFF"/>
              </a:solidFill>
              <a:latin typeface="Comic Sans MS"/>
              <a:ea typeface="Comic Sans MS"/>
              <a:cs typeface="Comic Sans MS"/>
              <a:sym typeface="Comic Sans MS"/>
            </a:endParaRPr>
          </a:p>
        </p:txBody>
      </p:sp>
      <p:sp>
        <p:nvSpPr>
          <p:cNvPr id="100" name="Google Shape;100;p25"/>
          <p:cNvSpPr txBox="1"/>
          <p:nvPr>
            <p:ph idx="1" type="subTitle"/>
          </p:nvPr>
        </p:nvSpPr>
        <p:spPr>
          <a:xfrm>
            <a:off x="311700" y="2834125"/>
            <a:ext cx="8520600" cy="1976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Bree Serif"/>
                <a:ea typeface="Bree Serif"/>
                <a:cs typeface="Bree Serif"/>
                <a:sym typeface="Bree Serif"/>
              </a:rPr>
              <a:t>Team Members: </a:t>
            </a:r>
            <a:endParaRPr sz="1800">
              <a:solidFill>
                <a:srgbClr val="FFFFFF"/>
              </a:solidFill>
              <a:latin typeface="Bree Serif"/>
              <a:ea typeface="Bree Serif"/>
              <a:cs typeface="Bree Serif"/>
              <a:sym typeface="Bree Serif"/>
            </a:endParaRPr>
          </a:p>
          <a:p>
            <a:pPr indent="0" lvl="0" marL="0" rtl="0" algn="r">
              <a:spcBef>
                <a:spcPts val="0"/>
              </a:spcBef>
              <a:spcAft>
                <a:spcPts val="0"/>
              </a:spcAft>
              <a:buNone/>
            </a:pPr>
            <a:r>
              <a:rPr lang="en" sz="1800">
                <a:solidFill>
                  <a:srgbClr val="FFFFFF"/>
                </a:solidFill>
                <a:latin typeface="Times New Roman"/>
                <a:ea typeface="Times New Roman"/>
                <a:cs typeface="Times New Roman"/>
                <a:sym typeface="Times New Roman"/>
              </a:rPr>
              <a:t>Rohini Yedelli</a:t>
            </a:r>
            <a:endParaRPr sz="1800">
              <a:solidFill>
                <a:srgbClr val="FFFFFF"/>
              </a:solidFill>
              <a:latin typeface="Times New Roman"/>
              <a:ea typeface="Times New Roman"/>
              <a:cs typeface="Times New Roman"/>
              <a:sym typeface="Times New Roman"/>
            </a:endParaRPr>
          </a:p>
          <a:p>
            <a:pPr indent="0" lvl="0" marL="0" rtl="0" algn="r">
              <a:spcBef>
                <a:spcPts val="0"/>
              </a:spcBef>
              <a:spcAft>
                <a:spcPts val="0"/>
              </a:spcAft>
              <a:buNone/>
            </a:pPr>
            <a:r>
              <a:rPr lang="en" sz="1800">
                <a:solidFill>
                  <a:srgbClr val="FFFFFF"/>
                </a:solidFill>
                <a:latin typeface="Times New Roman"/>
                <a:ea typeface="Times New Roman"/>
                <a:cs typeface="Times New Roman"/>
                <a:sym typeface="Times New Roman"/>
              </a:rPr>
              <a:t>                                           Vaibhav Goyal</a:t>
            </a:r>
            <a:endParaRPr sz="1800">
              <a:solidFill>
                <a:srgbClr val="FFFFFF"/>
              </a:solidFill>
              <a:latin typeface="Times New Roman"/>
              <a:ea typeface="Times New Roman"/>
              <a:cs typeface="Times New Roman"/>
              <a:sym typeface="Times New Roman"/>
            </a:endParaRPr>
          </a:p>
          <a:p>
            <a:pPr indent="0" lvl="0" marL="0" rtl="0" algn="r">
              <a:spcBef>
                <a:spcPts val="0"/>
              </a:spcBef>
              <a:spcAft>
                <a:spcPts val="0"/>
              </a:spcAft>
              <a:buNone/>
            </a:pPr>
            <a:r>
              <a:rPr lang="en" sz="1800">
                <a:solidFill>
                  <a:srgbClr val="FFFFFF"/>
                </a:solidFill>
                <a:latin typeface="Times New Roman"/>
                <a:ea typeface="Times New Roman"/>
                <a:cs typeface="Times New Roman"/>
                <a:sym typeface="Times New Roman"/>
              </a:rPr>
              <a:t>Radhika Raghuwanshi</a:t>
            </a:r>
            <a:endParaRPr sz="1800">
              <a:solidFill>
                <a:srgbClr val="FFFFFF"/>
              </a:solidFill>
              <a:latin typeface="Times New Roman"/>
              <a:ea typeface="Times New Roman"/>
              <a:cs typeface="Times New Roman"/>
              <a:sym typeface="Times New Roman"/>
            </a:endParaRPr>
          </a:p>
          <a:p>
            <a:pPr indent="0" lvl="0" marL="0" rtl="0" algn="r">
              <a:spcBef>
                <a:spcPts val="0"/>
              </a:spcBef>
              <a:spcAft>
                <a:spcPts val="0"/>
              </a:spcAft>
              <a:buNone/>
            </a:pPr>
            <a:r>
              <a:rPr b="1" lang="en" sz="1800">
                <a:solidFill>
                  <a:srgbClr val="FFFFFF"/>
                </a:solidFill>
                <a:latin typeface="Times New Roman"/>
                <a:ea typeface="Times New Roman"/>
                <a:cs typeface="Times New Roman"/>
                <a:sym typeface="Times New Roman"/>
              </a:rPr>
              <a:t> </a:t>
            </a:r>
            <a:endParaRPr b="1" sz="1800">
              <a:solidFill>
                <a:srgbClr val="FFFFFF"/>
              </a:solidFill>
              <a:latin typeface="Times New Roman"/>
              <a:ea typeface="Times New Roman"/>
              <a:cs typeface="Times New Roman"/>
              <a:sym typeface="Times New Roman"/>
            </a:endParaRPr>
          </a:p>
          <a:p>
            <a:pPr indent="0" lvl="0" marL="0" rtl="0" algn="r">
              <a:spcBef>
                <a:spcPts val="0"/>
              </a:spcBef>
              <a:spcAft>
                <a:spcPts val="0"/>
              </a:spcAft>
              <a:buNone/>
            </a:pPr>
            <a:r>
              <a:rPr lang="en" sz="1800">
                <a:solidFill>
                  <a:srgbClr val="FFFFFF"/>
                </a:solidFill>
                <a:latin typeface="Bree Serif"/>
                <a:ea typeface="Bree Serif"/>
                <a:cs typeface="Bree Serif"/>
                <a:sym typeface="Bree Serif"/>
              </a:rPr>
              <a:t>Mentor:</a:t>
            </a:r>
            <a:r>
              <a:rPr lang="en" sz="1800">
                <a:solidFill>
                  <a:srgbClr val="FFFFFF"/>
                </a:solidFill>
                <a:latin typeface="Times New Roman"/>
                <a:ea typeface="Times New Roman"/>
                <a:cs typeface="Times New Roman"/>
                <a:sym typeface="Times New Roman"/>
              </a:rPr>
              <a:t> Mrs. Smita Jangale</a:t>
            </a:r>
            <a:endParaRPr sz="1800">
              <a:solidFill>
                <a:srgbClr val="FFFFFF"/>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0" name="Shape 160"/>
        <p:cNvGrpSpPr/>
        <p:nvPr/>
      </p:nvGrpSpPr>
      <p:grpSpPr>
        <a:xfrm>
          <a:off x="0" y="0"/>
          <a:ext cx="0" cy="0"/>
          <a:chOff x="0" y="0"/>
          <a:chExt cx="0" cy="0"/>
        </a:xfrm>
      </p:grpSpPr>
      <p:sp>
        <p:nvSpPr>
          <p:cNvPr id="161" name="Google Shape;161;p34"/>
          <p:cNvSpPr txBox="1"/>
          <p:nvPr>
            <p:ph type="ctrTitle"/>
          </p:nvPr>
        </p:nvSpPr>
        <p:spPr>
          <a:xfrm>
            <a:off x="311700" y="254550"/>
            <a:ext cx="8520600" cy="6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800">
                <a:solidFill>
                  <a:srgbClr val="FFFFFF"/>
                </a:solidFill>
                <a:latin typeface="Bree Serif"/>
                <a:ea typeface="Bree Serif"/>
                <a:cs typeface="Bree Serif"/>
                <a:sym typeface="Bree Serif"/>
              </a:rPr>
              <a:t>Project Idea</a:t>
            </a:r>
            <a:endParaRPr sz="2800">
              <a:solidFill>
                <a:srgbClr val="FFFFFF"/>
              </a:solidFill>
              <a:latin typeface="Bree Serif"/>
              <a:ea typeface="Bree Serif"/>
              <a:cs typeface="Bree Serif"/>
              <a:sym typeface="Bree Serif"/>
            </a:endParaRPr>
          </a:p>
        </p:txBody>
      </p:sp>
      <p:sp>
        <p:nvSpPr>
          <p:cNvPr id="162" name="Google Shape;162;p34"/>
          <p:cNvSpPr txBox="1"/>
          <p:nvPr>
            <p:ph idx="1" type="subTitle"/>
          </p:nvPr>
        </p:nvSpPr>
        <p:spPr>
          <a:xfrm>
            <a:off x="311700" y="1156725"/>
            <a:ext cx="8520600" cy="3410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2400">
                <a:solidFill>
                  <a:schemeClr val="lt1"/>
                </a:solidFill>
                <a:latin typeface="Times New Roman"/>
                <a:ea typeface="Times New Roman"/>
                <a:cs typeface="Times New Roman"/>
                <a:sym typeface="Times New Roman"/>
              </a:rPr>
              <a:t>The proposed project is an android application </a:t>
            </a:r>
            <a:endParaRPr sz="2400">
              <a:solidFill>
                <a:schemeClr val="lt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en" sz="2400">
                <a:solidFill>
                  <a:schemeClr val="lt1"/>
                </a:solidFill>
                <a:latin typeface="Times New Roman"/>
                <a:ea typeface="Times New Roman"/>
                <a:cs typeface="Times New Roman"/>
                <a:sym typeface="Times New Roman"/>
              </a:rPr>
              <a:t>based on Recognition based Augmented Reality.</a:t>
            </a:r>
            <a:endParaRPr sz="24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lang="en" sz="2400">
                <a:solidFill>
                  <a:schemeClr val="lt1"/>
                </a:solidFill>
                <a:latin typeface="Times New Roman"/>
                <a:ea typeface="Times New Roman"/>
                <a:cs typeface="Times New Roman"/>
                <a:sym typeface="Times New Roman"/>
              </a:rPr>
              <a:t>The application “Exploration” will have various</a:t>
            </a:r>
            <a:endParaRPr sz="24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lang="en" sz="2400">
                <a:solidFill>
                  <a:schemeClr val="lt1"/>
                </a:solidFill>
                <a:latin typeface="Times New Roman"/>
                <a:ea typeface="Times New Roman"/>
                <a:cs typeface="Times New Roman"/>
                <a:sym typeface="Times New Roman"/>
              </a:rPr>
              <a:t>functionalities like providing 3d view of different tourist places objects around you in the real world and also help students to view 3d complex structure in real world which would be difficult to imagine. </a:t>
            </a:r>
            <a:endParaRPr sz="24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t/>
            </a:r>
            <a:endParaRPr sz="2400">
              <a:solidFill>
                <a:schemeClr val="lt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t/>
            </a:r>
            <a:endParaRPr sz="2400">
              <a:solidFill>
                <a:schemeClr val="lt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61"/>
                                        </p:tgtEl>
                                        <p:attrNameLst>
                                          <p:attrName>style.visibility</p:attrName>
                                        </p:attrNameLst>
                                      </p:cBhvr>
                                      <p:to>
                                        <p:strVal val="visible"/>
                                      </p:to>
                                    </p:set>
                                    <p:anim calcmode="lin" valueType="num">
                                      <p:cBhvr additive="base">
                                        <p:cTn dur="1000"/>
                                        <p:tgtEl>
                                          <p:spTgt spid="16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62"/>
                                        </p:tgtEl>
                                        <p:attrNameLst>
                                          <p:attrName>style.visibility</p:attrName>
                                        </p:attrNameLst>
                                      </p:cBhvr>
                                      <p:to>
                                        <p:strVal val="visible"/>
                                      </p:to>
                                    </p:set>
                                    <p:anim calcmode="lin" valueType="num">
                                      <p:cBhvr additive="base">
                                        <p:cTn dur="1000"/>
                                        <p:tgtEl>
                                          <p:spTgt spid="16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6" name="Shape 166"/>
        <p:cNvGrpSpPr/>
        <p:nvPr/>
      </p:nvGrpSpPr>
      <p:grpSpPr>
        <a:xfrm>
          <a:off x="0" y="0"/>
          <a:ext cx="0" cy="0"/>
          <a:chOff x="0" y="0"/>
          <a:chExt cx="0" cy="0"/>
        </a:xfrm>
      </p:grpSpPr>
      <p:sp>
        <p:nvSpPr>
          <p:cNvPr id="167" name="Google Shape;167;p35"/>
          <p:cNvSpPr txBox="1"/>
          <p:nvPr>
            <p:ph type="title"/>
          </p:nvPr>
        </p:nvSpPr>
        <p:spPr>
          <a:xfrm>
            <a:off x="311700" y="806950"/>
            <a:ext cx="8520600" cy="4911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Bree Serif"/>
                <a:ea typeface="Bree Serif"/>
                <a:cs typeface="Bree Serif"/>
                <a:sym typeface="Bree Serif"/>
              </a:rPr>
              <a:t>Hardware/Software Requirements</a:t>
            </a:r>
            <a:endParaRPr>
              <a:solidFill>
                <a:srgbClr val="FFFFFF"/>
              </a:solidFill>
              <a:latin typeface="Bree Serif"/>
              <a:ea typeface="Bree Serif"/>
              <a:cs typeface="Bree Serif"/>
              <a:sym typeface="Bree Serif"/>
            </a:endParaRPr>
          </a:p>
          <a:p>
            <a:pPr indent="0" lvl="0" marL="0" rtl="0" algn="ctr">
              <a:spcBef>
                <a:spcPts val="0"/>
              </a:spcBef>
              <a:spcAft>
                <a:spcPts val="0"/>
              </a:spcAft>
              <a:buNone/>
            </a:pPr>
            <a:r>
              <a:rPr lang="en">
                <a:solidFill>
                  <a:srgbClr val="FFFFFF"/>
                </a:solidFill>
                <a:latin typeface="Bree Serif"/>
                <a:ea typeface="Bree Serif"/>
                <a:cs typeface="Bree Serif"/>
                <a:sym typeface="Bree Serif"/>
              </a:rPr>
              <a:t> </a:t>
            </a:r>
            <a:endParaRPr>
              <a:solidFill>
                <a:srgbClr val="FFFFFF"/>
              </a:solidFill>
              <a:latin typeface="Bree Serif"/>
              <a:ea typeface="Bree Serif"/>
              <a:cs typeface="Bree Serif"/>
              <a:sym typeface="Bree Serif"/>
            </a:endParaRPr>
          </a:p>
        </p:txBody>
      </p:sp>
      <p:sp>
        <p:nvSpPr>
          <p:cNvPr id="168" name="Google Shape;168;p35"/>
          <p:cNvSpPr txBox="1"/>
          <p:nvPr>
            <p:ph idx="1" type="body"/>
          </p:nvPr>
        </p:nvSpPr>
        <p:spPr>
          <a:xfrm>
            <a:off x="157450" y="1543500"/>
            <a:ext cx="4277400" cy="3437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AutoNum type="arabicPeriod"/>
            </a:pPr>
            <a:r>
              <a:rPr lang="en" sz="2400">
                <a:solidFill>
                  <a:srgbClr val="FFFFFF"/>
                </a:solidFill>
              </a:rPr>
              <a:t>Unity3D (Personal edition)</a:t>
            </a:r>
            <a:endParaRPr sz="2400">
              <a:solidFill>
                <a:srgbClr val="FFFFFF"/>
              </a:solidFill>
            </a:endParaRPr>
          </a:p>
          <a:p>
            <a:pPr indent="-381000" lvl="0" marL="457200" rtl="0" algn="l">
              <a:spcBef>
                <a:spcPts val="0"/>
              </a:spcBef>
              <a:spcAft>
                <a:spcPts val="0"/>
              </a:spcAft>
              <a:buClr>
                <a:srgbClr val="FFFFFF"/>
              </a:buClr>
              <a:buSzPts val="2400"/>
              <a:buAutoNum type="arabicPeriod"/>
            </a:pPr>
            <a:r>
              <a:rPr lang="en" sz="2400">
                <a:solidFill>
                  <a:srgbClr val="FFFFFF"/>
                </a:solidFill>
              </a:rPr>
              <a:t>Vuforia</a:t>
            </a:r>
            <a:endParaRPr sz="2400">
              <a:solidFill>
                <a:srgbClr val="FFFFFF"/>
              </a:solidFill>
            </a:endParaRPr>
          </a:p>
          <a:p>
            <a:pPr indent="-381000" lvl="0" marL="457200" rtl="0" algn="l">
              <a:spcBef>
                <a:spcPts val="0"/>
              </a:spcBef>
              <a:spcAft>
                <a:spcPts val="0"/>
              </a:spcAft>
              <a:buClr>
                <a:srgbClr val="FFFFFF"/>
              </a:buClr>
              <a:buSzPts val="2400"/>
              <a:buAutoNum type="arabicPeriod"/>
            </a:pPr>
            <a:r>
              <a:rPr lang="en" sz="2400">
                <a:solidFill>
                  <a:srgbClr val="FFFFFF"/>
                </a:solidFill>
              </a:rPr>
              <a:t>C#</a:t>
            </a:r>
            <a:endParaRPr sz="2400">
              <a:solidFill>
                <a:srgbClr val="FFFFFF"/>
              </a:solidFill>
            </a:endParaRPr>
          </a:p>
          <a:p>
            <a:pPr indent="-381000" lvl="0" marL="457200" rtl="0" algn="l">
              <a:spcBef>
                <a:spcPts val="0"/>
              </a:spcBef>
              <a:spcAft>
                <a:spcPts val="0"/>
              </a:spcAft>
              <a:buClr>
                <a:srgbClr val="FFFFFF"/>
              </a:buClr>
              <a:buSzPts val="2400"/>
              <a:buAutoNum type="arabicPeriod"/>
            </a:pPr>
            <a:r>
              <a:rPr lang="en" sz="2400">
                <a:solidFill>
                  <a:srgbClr val="FFFFFF"/>
                </a:solidFill>
              </a:rPr>
              <a:t>VR Headset</a:t>
            </a:r>
            <a:endParaRPr sz="2400">
              <a:solidFill>
                <a:srgbClr val="FFFFFF"/>
              </a:solidFill>
            </a:endParaRPr>
          </a:p>
          <a:p>
            <a:pPr indent="-381000" lvl="0" marL="457200" rtl="0" algn="l">
              <a:lnSpc>
                <a:spcPct val="100000"/>
              </a:lnSpc>
              <a:spcBef>
                <a:spcPts val="0"/>
              </a:spcBef>
              <a:spcAft>
                <a:spcPts val="0"/>
              </a:spcAft>
              <a:buClr>
                <a:srgbClr val="FFFFFF"/>
              </a:buClr>
              <a:buSzPts val="2400"/>
              <a:buAutoNum type="arabicPeriod"/>
            </a:pPr>
            <a:r>
              <a:rPr lang="en" sz="2400">
                <a:solidFill>
                  <a:srgbClr val="FFFFFF"/>
                </a:solidFill>
              </a:rPr>
              <a:t>Smartphone with Gyroscope and Magnetometer</a:t>
            </a:r>
            <a:endParaRPr sz="2400">
              <a:solidFill>
                <a:srgbClr val="FFFFFF"/>
              </a:solidFill>
            </a:endParaRPr>
          </a:p>
          <a:p>
            <a:pPr indent="0" lvl="0" marL="0" rtl="0" algn="l">
              <a:lnSpc>
                <a:spcPct val="100000"/>
              </a:lnSpc>
              <a:spcBef>
                <a:spcPts val="0"/>
              </a:spcBef>
              <a:spcAft>
                <a:spcPts val="0"/>
              </a:spcAft>
              <a:buNone/>
            </a:pPr>
            <a:r>
              <a:rPr lang="en" sz="2400">
                <a:solidFill>
                  <a:srgbClr val="FFFFFF"/>
                </a:solidFill>
              </a:rPr>
              <a:t>        sensor </a:t>
            </a:r>
            <a:endParaRPr sz="2400">
              <a:solidFill>
                <a:srgbClr val="FFFFFF"/>
              </a:solidFill>
            </a:endParaRPr>
          </a:p>
          <a:p>
            <a:pPr indent="0" lvl="0" marL="0" rtl="0" algn="l">
              <a:spcBef>
                <a:spcPts val="1600"/>
              </a:spcBef>
              <a:spcAft>
                <a:spcPts val="0"/>
              </a:spcAft>
              <a:buNone/>
            </a:pPr>
            <a:r>
              <a:t/>
            </a:r>
            <a:endParaRPr sz="2400">
              <a:solidFill>
                <a:srgbClr val="FFFFFF"/>
              </a:solidFill>
            </a:endParaRPr>
          </a:p>
          <a:p>
            <a:pPr indent="0" lvl="0" marL="0" rtl="0" algn="l">
              <a:lnSpc>
                <a:spcPct val="107916"/>
              </a:lnSpc>
              <a:spcBef>
                <a:spcPts val="1600"/>
              </a:spcBef>
              <a:spcAft>
                <a:spcPts val="0"/>
              </a:spcAft>
              <a:buNone/>
            </a:pPr>
            <a:r>
              <a:t/>
            </a:r>
            <a:endParaRPr sz="2400">
              <a:solidFill>
                <a:srgbClr val="FFFFFF"/>
              </a:solidFill>
              <a:latin typeface="Times New Roman"/>
              <a:ea typeface="Times New Roman"/>
              <a:cs typeface="Times New Roman"/>
              <a:sym typeface="Times New Roman"/>
            </a:endParaRPr>
          </a:p>
          <a:p>
            <a:pPr indent="0" lvl="0" marL="0" rtl="0" algn="l">
              <a:spcBef>
                <a:spcPts val="800"/>
              </a:spcBef>
              <a:spcAft>
                <a:spcPts val="0"/>
              </a:spcAft>
              <a:buNone/>
            </a:pPr>
            <a:r>
              <a:t/>
            </a:r>
            <a:endParaRPr sz="2400">
              <a:solidFill>
                <a:srgbClr val="FFFFFF"/>
              </a:solidFill>
            </a:endParaRPr>
          </a:p>
          <a:p>
            <a:pPr indent="0" lvl="0" marL="0" rtl="0" algn="l">
              <a:spcBef>
                <a:spcPts val="1600"/>
              </a:spcBef>
              <a:spcAft>
                <a:spcPts val="1600"/>
              </a:spcAft>
              <a:buNone/>
            </a:pPr>
            <a:r>
              <a:t/>
            </a:r>
            <a:endParaRPr sz="24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67"/>
                                        </p:tgtEl>
                                        <p:attrNameLst>
                                          <p:attrName>style.visibility</p:attrName>
                                        </p:attrNameLst>
                                      </p:cBhvr>
                                      <p:to>
                                        <p:strVal val="visible"/>
                                      </p:to>
                                    </p:set>
                                    <p:anim calcmode="lin" valueType="num">
                                      <p:cBhvr additive="base">
                                        <p:cTn dur="1000"/>
                                        <p:tgtEl>
                                          <p:spTgt spid="16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8"/>
                                        </p:tgtEl>
                                        <p:attrNameLst>
                                          <p:attrName>style.visibility</p:attrName>
                                        </p:attrNameLst>
                                      </p:cBhvr>
                                      <p:to>
                                        <p:strVal val="visible"/>
                                      </p:to>
                                    </p:set>
                                    <p:anim calcmode="lin" valueType="num">
                                      <p:cBhvr additive="base">
                                        <p:cTn dur="1000"/>
                                        <p:tgtEl>
                                          <p:spTgt spid="16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Bree Serif"/>
                <a:ea typeface="Bree Serif"/>
                <a:cs typeface="Bree Serif"/>
                <a:sym typeface="Bree Serif"/>
              </a:rPr>
              <a:t>Project Outcomes</a:t>
            </a:r>
            <a:endParaRPr>
              <a:solidFill>
                <a:srgbClr val="FFFFFF"/>
              </a:solidFill>
              <a:latin typeface="Bree Serif"/>
              <a:ea typeface="Bree Serif"/>
              <a:cs typeface="Bree Serif"/>
              <a:sym typeface="Bree Serif"/>
            </a:endParaRPr>
          </a:p>
        </p:txBody>
      </p:sp>
      <p:sp>
        <p:nvSpPr>
          <p:cNvPr id="174" name="Google Shape;174;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2400">
                <a:solidFill>
                  <a:srgbClr val="FFFFFF"/>
                </a:solidFill>
              </a:rPr>
              <a:t>Outcome of the project will be an android application “Exploration”using Recognition based AR. Exploration app will be a marker based augmented reality using Android OS. In this project, we aim to investigate and apply various innovative applications of Virtual and Augmented Reality on real life surroundings and enhance the skills of individuals and society in an interactive manner.</a:t>
            </a:r>
            <a:endParaRPr sz="24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73"/>
                                        </p:tgtEl>
                                        <p:attrNameLst>
                                          <p:attrName>style.visibility</p:attrName>
                                        </p:attrNameLst>
                                      </p:cBhvr>
                                      <p:to>
                                        <p:strVal val="visible"/>
                                      </p:to>
                                    </p:set>
                                    <p:anim calcmode="lin" valueType="num">
                                      <p:cBhvr additive="base">
                                        <p:cTn dur="1000"/>
                                        <p:tgtEl>
                                          <p:spTgt spid="17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4"/>
                                        </p:tgtEl>
                                        <p:attrNameLst>
                                          <p:attrName>style.visibility</p:attrName>
                                        </p:attrNameLst>
                                      </p:cBhvr>
                                      <p:to>
                                        <p:strVal val="visible"/>
                                      </p:to>
                                    </p:set>
                                    <p:anim calcmode="lin" valueType="num">
                                      <p:cBhvr additive="base">
                                        <p:cTn dur="1000"/>
                                        <p:tgtEl>
                                          <p:spTgt spid="17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78" name="Shape 178"/>
        <p:cNvGrpSpPr/>
        <p:nvPr/>
      </p:nvGrpSpPr>
      <p:grpSpPr>
        <a:xfrm>
          <a:off x="0" y="0"/>
          <a:ext cx="0" cy="0"/>
          <a:chOff x="0" y="0"/>
          <a:chExt cx="0" cy="0"/>
        </a:xfrm>
      </p:grpSpPr>
      <p:sp>
        <p:nvSpPr>
          <p:cNvPr id="179" name="Google Shape;179;p37"/>
          <p:cNvSpPr txBox="1"/>
          <p:nvPr>
            <p:ph type="title"/>
          </p:nvPr>
        </p:nvSpPr>
        <p:spPr>
          <a:xfrm>
            <a:off x="311700" y="110850"/>
            <a:ext cx="8520600" cy="78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EFEFEF"/>
                </a:solidFill>
              </a:rPr>
              <a:t>Expected Outcome</a:t>
            </a:r>
            <a:endParaRPr>
              <a:solidFill>
                <a:srgbClr val="EFEFEF"/>
              </a:solidFill>
            </a:endParaRPr>
          </a:p>
        </p:txBody>
      </p:sp>
      <p:sp>
        <p:nvSpPr>
          <p:cNvPr id="180" name="Google Shape;180;p3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81" name="Google Shape;181;p3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AR.jpg" id="182" name="Google Shape;182;p37"/>
          <p:cNvPicPr preferRelativeResize="0"/>
          <p:nvPr/>
        </p:nvPicPr>
        <p:blipFill>
          <a:blip r:embed="rId3">
            <a:alphaModFix/>
          </a:blip>
          <a:stretch>
            <a:fillRect/>
          </a:stretch>
        </p:blipFill>
        <p:spPr>
          <a:xfrm>
            <a:off x="0" y="726925"/>
            <a:ext cx="4745874" cy="4416575"/>
          </a:xfrm>
          <a:prstGeom prst="rect">
            <a:avLst/>
          </a:prstGeom>
          <a:noFill/>
          <a:ln>
            <a:noFill/>
          </a:ln>
        </p:spPr>
      </p:pic>
      <p:pic>
        <p:nvPicPr>
          <p:cNvPr descr="ar2.jpg" id="183" name="Google Shape;183;p37"/>
          <p:cNvPicPr preferRelativeResize="0"/>
          <p:nvPr/>
        </p:nvPicPr>
        <p:blipFill>
          <a:blip r:embed="rId4">
            <a:alphaModFix/>
          </a:blip>
          <a:stretch>
            <a:fillRect/>
          </a:stretch>
        </p:blipFill>
        <p:spPr>
          <a:xfrm>
            <a:off x="4311600" y="726925"/>
            <a:ext cx="4685974" cy="4416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par>
                                <p:cTn fill="hold" nodeType="with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par>
                                <p:cTn fill="hold" nodeType="with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8"/>
          <p:cNvSpPr txBox="1"/>
          <p:nvPr>
            <p:ph idx="1" type="body"/>
          </p:nvPr>
        </p:nvSpPr>
        <p:spPr>
          <a:xfrm>
            <a:off x="311700" y="328025"/>
            <a:ext cx="8520600" cy="42408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6000">
                <a:solidFill>
                  <a:srgbClr val="351C75"/>
                </a:solidFill>
                <a:latin typeface="Bree Serif"/>
                <a:ea typeface="Bree Serif"/>
                <a:cs typeface="Bree Serif"/>
                <a:sym typeface="Bree Serif"/>
              </a:rPr>
              <a:t>END</a:t>
            </a:r>
            <a:endParaRPr sz="6000">
              <a:solidFill>
                <a:srgbClr val="351C75"/>
              </a:solidFill>
              <a:latin typeface="Bree Serif"/>
              <a:ea typeface="Bree Serif"/>
              <a:cs typeface="Bree Serif"/>
              <a:sym typeface="Bree Serif"/>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4" name="Shape 104"/>
        <p:cNvGrpSpPr/>
        <p:nvPr/>
      </p:nvGrpSpPr>
      <p:grpSpPr>
        <a:xfrm>
          <a:off x="0" y="0"/>
          <a:ext cx="0" cy="0"/>
          <a:chOff x="0" y="0"/>
          <a:chExt cx="0" cy="0"/>
        </a:xfrm>
      </p:grpSpPr>
      <p:sp>
        <p:nvSpPr>
          <p:cNvPr id="105" name="Google Shape;10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Bree Serif"/>
                <a:ea typeface="Bree Serif"/>
                <a:cs typeface="Bree Serif"/>
                <a:sym typeface="Bree Serif"/>
              </a:rPr>
              <a:t>Introduction To Augmented and Virtual Reality :</a:t>
            </a:r>
            <a:endParaRPr>
              <a:solidFill>
                <a:srgbClr val="FFFFFF"/>
              </a:solidFill>
              <a:latin typeface="Bree Serif"/>
              <a:ea typeface="Bree Serif"/>
              <a:cs typeface="Bree Serif"/>
              <a:sym typeface="Bree Serif"/>
            </a:endParaRPr>
          </a:p>
        </p:txBody>
      </p:sp>
      <p:sp>
        <p:nvSpPr>
          <p:cNvPr id="106" name="Google Shape;106;p26"/>
          <p:cNvSpPr txBox="1"/>
          <p:nvPr>
            <p:ph idx="1" type="body"/>
          </p:nvPr>
        </p:nvSpPr>
        <p:spPr>
          <a:xfrm>
            <a:off x="311700" y="1174750"/>
            <a:ext cx="8520600" cy="3416400"/>
          </a:xfrm>
          <a:prstGeom prst="rect">
            <a:avLst/>
          </a:prstGeom>
        </p:spPr>
        <p:txBody>
          <a:bodyPr anchorCtr="0" anchor="t" bIns="91425" lIns="91425" spcFirstLastPara="1" rIns="91425" wrap="square" tIns="91425">
            <a:noAutofit/>
          </a:bodyPr>
          <a:lstStyle/>
          <a:p>
            <a:pPr indent="0" lvl="0" marL="0" rtl="0" algn="just">
              <a:lnSpc>
                <a:spcPct val="107916"/>
              </a:lnSpc>
              <a:spcBef>
                <a:spcPts val="0"/>
              </a:spcBef>
              <a:spcAft>
                <a:spcPts val="0"/>
              </a:spcAft>
              <a:buClr>
                <a:schemeClr val="dk1"/>
              </a:buClr>
              <a:buSzPts val="1100"/>
              <a:buFont typeface="Arial"/>
              <a:buNone/>
            </a:pPr>
            <a:r>
              <a:rPr lang="en" sz="2400">
                <a:solidFill>
                  <a:srgbClr val="FFFFFF"/>
                </a:solidFill>
              </a:rPr>
              <a:t>Virtual Reality is a computer simulated reality which replicates a real environment, and simulate a user's physical presence in this environment while Augmented Reality  blurs the line between what's real and what's computer-generated by enhancing what we see, hear and feel.</a:t>
            </a:r>
            <a:endParaRPr sz="2400">
              <a:solidFill>
                <a:srgbClr val="FFFFFF"/>
              </a:solidFill>
            </a:endParaRPr>
          </a:p>
          <a:p>
            <a:pPr indent="0" lvl="0" marL="0" rtl="0" algn="just">
              <a:lnSpc>
                <a:spcPct val="107916"/>
              </a:lnSpc>
              <a:spcBef>
                <a:spcPts val="800"/>
              </a:spcBef>
              <a:spcAft>
                <a:spcPts val="800"/>
              </a:spcAft>
              <a:buClr>
                <a:schemeClr val="dk1"/>
              </a:buClr>
              <a:buSzPts val="1100"/>
              <a:buFont typeface="Arial"/>
              <a:buNone/>
            </a:pPr>
            <a:r>
              <a:t/>
            </a:r>
            <a:endParaRPr sz="24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05"/>
                                        </p:tgtEl>
                                        <p:attrNameLst>
                                          <p:attrName>style.visibility</p:attrName>
                                        </p:attrNameLst>
                                      </p:cBhvr>
                                      <p:to>
                                        <p:strVal val="visible"/>
                                      </p:to>
                                    </p:set>
                                    <p:anim calcmode="lin" valueType="num">
                                      <p:cBhvr additive="base">
                                        <p:cTn dur="1000"/>
                                        <p:tgtEl>
                                          <p:spTgt spid="105"/>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6">
                                            <p:txEl>
                                              <p:pRg end="0" st="0"/>
                                            </p:txEl>
                                          </p:spTgt>
                                        </p:tgtEl>
                                        <p:attrNameLst>
                                          <p:attrName>style.visibility</p:attrName>
                                        </p:attrNameLst>
                                      </p:cBhvr>
                                      <p:to>
                                        <p:strVal val="visible"/>
                                      </p:to>
                                    </p:set>
                                    <p:animEffect filter="fade" transition="in">
                                      <p:cBhvr>
                                        <p:cTn dur="1000"/>
                                        <p:tgtEl>
                                          <p:spTgt spid="106">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06">
                                            <p:txEl>
                                              <p:pRg end="1" st="1"/>
                                            </p:txEl>
                                          </p:spTgt>
                                        </p:tgtEl>
                                        <p:attrNameLst>
                                          <p:attrName>style.visibility</p:attrName>
                                        </p:attrNameLst>
                                      </p:cBhvr>
                                      <p:to>
                                        <p:strVal val="visible"/>
                                      </p:to>
                                    </p:set>
                                    <p:animEffect filter="fade" transition="in">
                                      <p:cBhvr>
                                        <p:cTn dur="1000"/>
                                        <p:tgtEl>
                                          <p:spTgt spid="106">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10" name="Shape 110"/>
        <p:cNvGrpSpPr/>
        <p:nvPr/>
      </p:nvGrpSpPr>
      <p:grpSpPr>
        <a:xfrm>
          <a:off x="0" y="0"/>
          <a:ext cx="0" cy="0"/>
          <a:chOff x="0" y="0"/>
          <a:chExt cx="0" cy="0"/>
        </a:xfrm>
      </p:grpSpPr>
      <p:sp>
        <p:nvSpPr>
          <p:cNvPr id="111" name="Google Shape;111;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13" name="Google Shape;113;p2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4" name="Google Shape;114;p27"/>
          <p:cNvPicPr preferRelativeResize="0"/>
          <p:nvPr/>
        </p:nvPicPr>
        <p:blipFill>
          <a:blip r:embed="rId3">
            <a:alphaModFix/>
          </a:blip>
          <a:stretch>
            <a:fillRect/>
          </a:stretch>
        </p:blipFill>
        <p:spPr>
          <a:xfrm>
            <a:off x="4622800" y="64775"/>
            <a:ext cx="4405549" cy="5078725"/>
          </a:xfrm>
          <a:prstGeom prst="rect">
            <a:avLst/>
          </a:prstGeom>
          <a:noFill/>
          <a:ln>
            <a:noFill/>
          </a:ln>
        </p:spPr>
      </p:pic>
      <p:pic>
        <p:nvPicPr>
          <p:cNvPr id="115" name="Google Shape;115;p27"/>
          <p:cNvPicPr preferRelativeResize="0"/>
          <p:nvPr/>
        </p:nvPicPr>
        <p:blipFill>
          <a:blip r:embed="rId4">
            <a:alphaModFix/>
          </a:blip>
          <a:stretch>
            <a:fillRect/>
          </a:stretch>
        </p:blipFill>
        <p:spPr>
          <a:xfrm>
            <a:off x="178925" y="97175"/>
            <a:ext cx="4210676" cy="49944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15"/>
                                        </p:tgtEl>
                                        <p:attrNameLst>
                                          <p:attrName>style.visibility</p:attrName>
                                        </p:attrNameLst>
                                      </p:cBhvr>
                                      <p:to>
                                        <p:strVal val="visible"/>
                                      </p:to>
                                    </p:set>
                                    <p:anim calcmode="lin" valueType="num">
                                      <p:cBhvr additive="base">
                                        <p:cTn dur="1000"/>
                                        <p:tgtEl>
                                          <p:spTgt spid="115"/>
                                        </p:tgtEl>
                                        <p:attrNameLst>
                                          <p:attrName>ppt_w</p:attrName>
                                        </p:attrNameLst>
                                      </p:cBhvr>
                                      <p:tavLst>
                                        <p:tav fmla="" tm="0">
                                          <p:val>
                                            <p:strVal val="0"/>
                                          </p:val>
                                        </p:tav>
                                        <p:tav fmla="" tm="100000">
                                          <p:val>
                                            <p:strVal val="#ppt_w"/>
                                          </p:val>
                                        </p:tav>
                                      </p:tavLst>
                                    </p:anim>
                                    <p:anim calcmode="lin" valueType="num">
                                      <p:cBhvr additive="base">
                                        <p:cTn dur="1000"/>
                                        <p:tgtEl>
                                          <p:spTgt spid="11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14"/>
                                        </p:tgtEl>
                                        <p:attrNameLst>
                                          <p:attrName>style.visibility</p:attrName>
                                        </p:attrNameLst>
                                      </p:cBhvr>
                                      <p:to>
                                        <p:strVal val="visible"/>
                                      </p:to>
                                    </p:set>
                                    <p:anim calcmode="lin" valueType="num">
                                      <p:cBhvr additive="base">
                                        <p:cTn dur="1000"/>
                                        <p:tgtEl>
                                          <p:spTgt spid="114"/>
                                        </p:tgtEl>
                                        <p:attrNameLst>
                                          <p:attrName>ppt_w</p:attrName>
                                        </p:attrNameLst>
                                      </p:cBhvr>
                                      <p:tavLst>
                                        <p:tav fmla="" tm="0">
                                          <p:val>
                                            <p:strVal val="0"/>
                                          </p:val>
                                        </p:tav>
                                        <p:tav fmla="" tm="100000">
                                          <p:val>
                                            <p:strVal val="#ppt_w"/>
                                          </p:val>
                                        </p:tav>
                                      </p:tavLst>
                                    </p:anim>
                                    <p:anim calcmode="lin" valueType="num">
                                      <p:cBhvr additive="base">
                                        <p:cTn dur="1000"/>
                                        <p:tgtEl>
                                          <p:spTgt spid="11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9" name="Shape 119"/>
        <p:cNvGrpSpPr/>
        <p:nvPr/>
      </p:nvGrpSpPr>
      <p:grpSpPr>
        <a:xfrm>
          <a:off x="0" y="0"/>
          <a:ext cx="0" cy="0"/>
          <a:chOff x="0" y="0"/>
          <a:chExt cx="0" cy="0"/>
        </a:xfrm>
      </p:grpSpPr>
      <p:sp>
        <p:nvSpPr>
          <p:cNvPr id="120" name="Google Shape;120;p28"/>
          <p:cNvSpPr txBox="1"/>
          <p:nvPr>
            <p:ph type="title"/>
          </p:nvPr>
        </p:nvSpPr>
        <p:spPr>
          <a:xfrm>
            <a:off x="311700" y="0"/>
            <a:ext cx="8520600" cy="84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Bree Serif"/>
                <a:ea typeface="Bree Serif"/>
                <a:cs typeface="Bree Serif"/>
                <a:sym typeface="Bree Serif"/>
              </a:rPr>
              <a:t>Literature Survey</a:t>
            </a:r>
            <a:endParaRPr>
              <a:solidFill>
                <a:srgbClr val="FFFFFF"/>
              </a:solidFill>
              <a:latin typeface="Bree Serif"/>
              <a:ea typeface="Bree Serif"/>
              <a:cs typeface="Bree Serif"/>
              <a:sym typeface="Bree Serif"/>
            </a:endParaRPr>
          </a:p>
          <a:p>
            <a:pPr indent="0" lvl="0" marL="0" rtl="0" algn="ctr">
              <a:spcBef>
                <a:spcPts val="0"/>
              </a:spcBef>
              <a:spcAft>
                <a:spcPts val="0"/>
              </a:spcAft>
              <a:buNone/>
            </a:pPr>
            <a:r>
              <a:t/>
            </a:r>
            <a:endParaRPr>
              <a:solidFill>
                <a:srgbClr val="FFFFFF"/>
              </a:solidFill>
              <a:latin typeface="Bree Serif"/>
              <a:ea typeface="Bree Serif"/>
              <a:cs typeface="Bree Serif"/>
              <a:sym typeface="Bree Serif"/>
            </a:endParaRPr>
          </a:p>
          <a:p>
            <a:pPr indent="0" lvl="0" marL="0" rtl="0" algn="ctr">
              <a:spcBef>
                <a:spcPts val="0"/>
              </a:spcBef>
              <a:spcAft>
                <a:spcPts val="0"/>
              </a:spcAft>
              <a:buNone/>
            </a:pPr>
            <a:r>
              <a:rPr lang="en" sz="2400">
                <a:solidFill>
                  <a:srgbClr val="FFFFFF"/>
                </a:solidFill>
                <a:latin typeface="Bree Serif"/>
                <a:ea typeface="Bree Serif"/>
                <a:cs typeface="Bree Serif"/>
                <a:sym typeface="Bree Serif"/>
              </a:rPr>
              <a:t>Types of Augmented Reality</a:t>
            </a:r>
            <a:endParaRPr sz="2400">
              <a:solidFill>
                <a:srgbClr val="FFFFFF"/>
              </a:solidFill>
              <a:latin typeface="Bree Serif"/>
              <a:ea typeface="Bree Serif"/>
              <a:cs typeface="Bree Serif"/>
              <a:sym typeface="Bree Serif"/>
            </a:endParaRPr>
          </a:p>
        </p:txBody>
      </p:sp>
      <p:pic>
        <p:nvPicPr>
          <p:cNvPr id="121" name="Google Shape;121;p28"/>
          <p:cNvPicPr preferRelativeResize="0"/>
          <p:nvPr/>
        </p:nvPicPr>
        <p:blipFill>
          <a:blip r:embed="rId4">
            <a:alphaModFix/>
          </a:blip>
          <a:stretch>
            <a:fillRect/>
          </a:stretch>
        </p:blipFill>
        <p:spPr>
          <a:xfrm>
            <a:off x="548775" y="1635072"/>
            <a:ext cx="3651350" cy="2387300"/>
          </a:xfrm>
          <a:prstGeom prst="rect">
            <a:avLst/>
          </a:prstGeom>
          <a:noFill/>
          <a:ln>
            <a:noFill/>
          </a:ln>
        </p:spPr>
      </p:pic>
      <p:pic>
        <p:nvPicPr>
          <p:cNvPr id="122" name="Google Shape;122;p28"/>
          <p:cNvPicPr preferRelativeResize="0"/>
          <p:nvPr/>
        </p:nvPicPr>
        <p:blipFill rotWithShape="1">
          <a:blip r:embed="rId5">
            <a:alphaModFix/>
          </a:blip>
          <a:srcRect b="0" l="13149" r="0" t="0"/>
          <a:stretch/>
        </p:blipFill>
        <p:spPr>
          <a:xfrm>
            <a:off x="5327050" y="1771475"/>
            <a:ext cx="3143700" cy="2250900"/>
          </a:xfrm>
          <a:prstGeom prst="rect">
            <a:avLst/>
          </a:prstGeom>
          <a:noFill/>
          <a:ln>
            <a:noFill/>
          </a:ln>
        </p:spPr>
      </p:pic>
      <p:sp>
        <p:nvSpPr>
          <p:cNvPr id="123" name="Google Shape;123;p28"/>
          <p:cNvSpPr txBox="1"/>
          <p:nvPr/>
        </p:nvSpPr>
        <p:spPr>
          <a:xfrm>
            <a:off x="548800" y="4140450"/>
            <a:ext cx="3651300" cy="59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Times New Roman"/>
                <a:ea typeface="Times New Roman"/>
                <a:cs typeface="Times New Roman"/>
                <a:sym typeface="Times New Roman"/>
              </a:rPr>
              <a:t>Projection Based AR</a:t>
            </a:r>
            <a:endParaRPr sz="1800">
              <a:solidFill>
                <a:srgbClr val="FFFFFF"/>
              </a:solidFill>
              <a:latin typeface="Times New Roman"/>
              <a:ea typeface="Times New Roman"/>
              <a:cs typeface="Times New Roman"/>
              <a:sym typeface="Times New Roman"/>
            </a:endParaRPr>
          </a:p>
        </p:txBody>
      </p:sp>
      <p:sp>
        <p:nvSpPr>
          <p:cNvPr id="124" name="Google Shape;124;p28"/>
          <p:cNvSpPr txBox="1"/>
          <p:nvPr/>
        </p:nvSpPr>
        <p:spPr>
          <a:xfrm>
            <a:off x="5327050" y="4140450"/>
            <a:ext cx="3143700" cy="47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Times New Roman"/>
                <a:ea typeface="Times New Roman"/>
                <a:cs typeface="Times New Roman"/>
                <a:sym typeface="Times New Roman"/>
              </a:rPr>
              <a:t>Recognition Based AR</a:t>
            </a:r>
            <a:endParaRPr sz="1800">
              <a:solidFill>
                <a:srgbClr val="FFFFFF"/>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20"/>
                                        </p:tgtEl>
                                        <p:attrNameLst>
                                          <p:attrName>style.visibility</p:attrName>
                                        </p:attrNameLst>
                                      </p:cBhvr>
                                      <p:to>
                                        <p:strVal val="visible"/>
                                      </p:to>
                                    </p:set>
                                    <p:anim calcmode="lin" valueType="num">
                                      <p:cBhvr additive="base">
                                        <p:cTn dur="1000"/>
                                        <p:tgtEl>
                                          <p:spTgt spid="12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1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8" name="Shape 128"/>
        <p:cNvGrpSpPr/>
        <p:nvPr/>
      </p:nvGrpSpPr>
      <p:grpSpPr>
        <a:xfrm>
          <a:off x="0" y="0"/>
          <a:ext cx="0" cy="0"/>
          <a:chOff x="0" y="0"/>
          <a:chExt cx="0" cy="0"/>
        </a:xfrm>
      </p:grpSpPr>
      <p:pic>
        <p:nvPicPr>
          <p:cNvPr id="129" name="Google Shape;129;p29"/>
          <p:cNvPicPr preferRelativeResize="0"/>
          <p:nvPr/>
        </p:nvPicPr>
        <p:blipFill rotWithShape="1">
          <a:blip r:embed="rId4">
            <a:alphaModFix/>
          </a:blip>
          <a:srcRect b="0" l="0" r="18320" t="0"/>
          <a:stretch/>
        </p:blipFill>
        <p:spPr>
          <a:xfrm>
            <a:off x="311700" y="884900"/>
            <a:ext cx="3778349" cy="2682475"/>
          </a:xfrm>
          <a:prstGeom prst="rect">
            <a:avLst/>
          </a:prstGeom>
          <a:noFill/>
          <a:ln>
            <a:noFill/>
          </a:ln>
        </p:spPr>
      </p:pic>
      <p:pic>
        <p:nvPicPr>
          <p:cNvPr id="130" name="Google Shape;130;p29"/>
          <p:cNvPicPr preferRelativeResize="0"/>
          <p:nvPr/>
        </p:nvPicPr>
        <p:blipFill>
          <a:blip r:embed="rId5">
            <a:alphaModFix/>
          </a:blip>
          <a:stretch>
            <a:fillRect/>
          </a:stretch>
        </p:blipFill>
        <p:spPr>
          <a:xfrm>
            <a:off x="4857425" y="884900"/>
            <a:ext cx="3695775" cy="2601400"/>
          </a:xfrm>
          <a:prstGeom prst="rect">
            <a:avLst/>
          </a:prstGeom>
          <a:noFill/>
          <a:ln>
            <a:noFill/>
          </a:ln>
        </p:spPr>
      </p:pic>
      <p:sp>
        <p:nvSpPr>
          <p:cNvPr id="131" name="Google Shape;131;p29"/>
          <p:cNvSpPr txBox="1"/>
          <p:nvPr/>
        </p:nvSpPr>
        <p:spPr>
          <a:xfrm>
            <a:off x="343025" y="3677875"/>
            <a:ext cx="3387600" cy="41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Times New Roman"/>
                <a:ea typeface="Times New Roman"/>
                <a:cs typeface="Times New Roman"/>
                <a:sym typeface="Times New Roman"/>
              </a:rPr>
              <a:t>Location Based AR</a:t>
            </a:r>
            <a:endParaRPr sz="1800">
              <a:solidFill>
                <a:srgbClr val="FFFFFF"/>
              </a:solidFill>
              <a:latin typeface="Times New Roman"/>
              <a:ea typeface="Times New Roman"/>
              <a:cs typeface="Times New Roman"/>
              <a:sym typeface="Times New Roman"/>
            </a:endParaRPr>
          </a:p>
        </p:txBody>
      </p:sp>
      <p:sp>
        <p:nvSpPr>
          <p:cNvPr id="132" name="Google Shape;132;p29"/>
          <p:cNvSpPr txBox="1"/>
          <p:nvPr/>
        </p:nvSpPr>
        <p:spPr>
          <a:xfrm>
            <a:off x="4864325" y="3677875"/>
            <a:ext cx="3695700" cy="46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Times New Roman"/>
                <a:ea typeface="Times New Roman"/>
                <a:cs typeface="Times New Roman"/>
                <a:sym typeface="Times New Roman"/>
              </a:rPr>
              <a:t>Superimposition Based AR</a:t>
            </a:r>
            <a:endParaRPr sz="1800">
              <a:solidFill>
                <a:srgbClr val="FFFFFF"/>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1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6" name="Shape 136"/>
        <p:cNvGrpSpPr/>
        <p:nvPr/>
      </p:nvGrpSpPr>
      <p:grpSpPr>
        <a:xfrm>
          <a:off x="0" y="0"/>
          <a:ext cx="0" cy="0"/>
          <a:chOff x="0" y="0"/>
          <a:chExt cx="0" cy="0"/>
        </a:xfrm>
      </p:grpSpPr>
      <p:sp>
        <p:nvSpPr>
          <p:cNvPr id="137" name="Google Shape;137;p30"/>
          <p:cNvSpPr txBox="1"/>
          <p:nvPr>
            <p:ph idx="1" type="body"/>
          </p:nvPr>
        </p:nvSpPr>
        <p:spPr>
          <a:xfrm>
            <a:off x="311700" y="1152475"/>
            <a:ext cx="8520600" cy="381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Times New Roman"/>
                <a:ea typeface="Times New Roman"/>
                <a:cs typeface="Times New Roman"/>
                <a:sym typeface="Times New Roman"/>
              </a:rPr>
              <a:t>Components of Augmented Reality-</a:t>
            </a:r>
            <a:endParaRPr b="1" sz="2400">
              <a:solidFill>
                <a:srgbClr val="FFFFFF"/>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 sz="2400">
                <a:solidFill>
                  <a:srgbClr val="FFFFFF"/>
                </a:solidFill>
                <a:latin typeface="Times New Roman"/>
                <a:ea typeface="Times New Roman"/>
                <a:cs typeface="Times New Roman"/>
                <a:sym typeface="Times New Roman"/>
              </a:rPr>
              <a:t>Augmented reality systems are built upon on three major buildings blocks:</a:t>
            </a:r>
            <a:endParaRPr sz="2400">
              <a:solidFill>
                <a:srgbClr val="FFFFFF"/>
              </a:solidFill>
              <a:latin typeface="Times New Roman"/>
              <a:ea typeface="Times New Roman"/>
              <a:cs typeface="Times New Roman"/>
              <a:sym typeface="Times New Roman"/>
            </a:endParaRPr>
          </a:p>
          <a:p>
            <a:pPr indent="-381000" lvl="0" marL="457200" rtl="0" algn="l">
              <a:spcBef>
                <a:spcPts val="1600"/>
              </a:spcBef>
              <a:spcAft>
                <a:spcPts val="0"/>
              </a:spcAft>
              <a:buClr>
                <a:srgbClr val="FFFFFF"/>
              </a:buClr>
              <a:buSzPts val="2400"/>
              <a:buFont typeface="Times New Roman"/>
              <a:buAutoNum type="arabicPeriod"/>
            </a:pPr>
            <a:r>
              <a:rPr lang="en" sz="2400">
                <a:solidFill>
                  <a:srgbClr val="FFFFFF"/>
                </a:solidFill>
                <a:latin typeface="Times New Roman"/>
                <a:ea typeface="Times New Roman"/>
                <a:cs typeface="Times New Roman"/>
                <a:sym typeface="Times New Roman"/>
              </a:rPr>
              <a:t>Tracking and Registration</a:t>
            </a:r>
            <a:endParaRPr sz="2400">
              <a:solidFill>
                <a:srgbClr val="FFFFFF"/>
              </a:solidFill>
              <a:latin typeface="Times New Roman"/>
              <a:ea typeface="Times New Roman"/>
              <a:cs typeface="Times New Roman"/>
              <a:sym typeface="Times New Roman"/>
            </a:endParaRPr>
          </a:p>
          <a:p>
            <a:pPr indent="-381000" lvl="0" marL="457200" rtl="0" algn="l">
              <a:spcBef>
                <a:spcPts val="0"/>
              </a:spcBef>
              <a:spcAft>
                <a:spcPts val="0"/>
              </a:spcAft>
              <a:buClr>
                <a:srgbClr val="FFFFFF"/>
              </a:buClr>
              <a:buSzPts val="2400"/>
              <a:buFont typeface="Times New Roman"/>
              <a:buAutoNum type="arabicPeriod"/>
            </a:pPr>
            <a:r>
              <a:rPr lang="en" sz="2400">
                <a:solidFill>
                  <a:srgbClr val="FFFFFF"/>
                </a:solidFill>
                <a:latin typeface="Times New Roman"/>
                <a:ea typeface="Times New Roman"/>
                <a:cs typeface="Times New Roman"/>
                <a:sym typeface="Times New Roman"/>
              </a:rPr>
              <a:t>Display technology </a:t>
            </a:r>
            <a:endParaRPr sz="2400">
              <a:solidFill>
                <a:srgbClr val="FFFFFF"/>
              </a:solidFill>
              <a:latin typeface="Times New Roman"/>
              <a:ea typeface="Times New Roman"/>
              <a:cs typeface="Times New Roman"/>
              <a:sym typeface="Times New Roman"/>
            </a:endParaRPr>
          </a:p>
          <a:p>
            <a:pPr indent="-381000" lvl="0" marL="457200" rtl="0" algn="l">
              <a:spcBef>
                <a:spcPts val="0"/>
              </a:spcBef>
              <a:spcAft>
                <a:spcPts val="0"/>
              </a:spcAft>
              <a:buClr>
                <a:srgbClr val="FFFFFF"/>
              </a:buClr>
              <a:buSzPts val="2400"/>
              <a:buFont typeface="Times New Roman"/>
              <a:buAutoNum type="arabicPeriod"/>
            </a:pPr>
            <a:r>
              <a:rPr lang="en" sz="2400">
                <a:solidFill>
                  <a:srgbClr val="FFFFFF"/>
                </a:solidFill>
                <a:latin typeface="Times New Roman"/>
                <a:ea typeface="Times New Roman"/>
                <a:cs typeface="Times New Roman"/>
                <a:sym typeface="Times New Roman"/>
              </a:rPr>
              <a:t>Real time rendering</a:t>
            </a:r>
            <a:endParaRPr sz="2400">
              <a:solidFill>
                <a:srgbClr val="FFFFFF"/>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t/>
            </a:r>
            <a:endParaRPr sz="2400">
              <a:solidFill>
                <a:srgbClr val="000000"/>
              </a:solidFill>
              <a:latin typeface="Times New Roman"/>
              <a:ea typeface="Times New Roman"/>
              <a:cs typeface="Times New Roman"/>
              <a:sym typeface="Times New Roman"/>
            </a:endParaRPr>
          </a:p>
          <a:p>
            <a:pPr indent="0" lvl="0" marL="0" rtl="0" algn="l">
              <a:spcBef>
                <a:spcPts val="1600"/>
              </a:spcBef>
              <a:spcAft>
                <a:spcPts val="0"/>
              </a:spcAft>
              <a:buNone/>
            </a:pPr>
            <a:r>
              <a:t/>
            </a:r>
            <a:endParaRPr sz="2400">
              <a:solidFill>
                <a:srgbClr val="000000"/>
              </a:solidFill>
              <a:latin typeface="Times New Roman"/>
              <a:ea typeface="Times New Roman"/>
              <a:cs typeface="Times New Roman"/>
              <a:sym typeface="Times New Roman"/>
            </a:endParaRPr>
          </a:p>
          <a:p>
            <a:pPr indent="0" lvl="0" marL="0" rtl="0" algn="l">
              <a:spcBef>
                <a:spcPts val="1600"/>
              </a:spcBef>
              <a:spcAft>
                <a:spcPts val="1600"/>
              </a:spcAft>
              <a:buNone/>
            </a:pPr>
            <a:r>
              <a:t/>
            </a:r>
            <a:endParaRPr sz="2400">
              <a:solidFill>
                <a:srgbClr val="00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1000"/>
                                        <p:tgtEl>
                                          <p:spTgt spid="13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674EA7"/>
                </a:solidFill>
              </a:rPr>
              <a:t>Architecture</a:t>
            </a:r>
            <a:endParaRPr>
              <a:solidFill>
                <a:srgbClr val="674EA7"/>
              </a:solidFill>
            </a:endParaRPr>
          </a:p>
        </p:txBody>
      </p:sp>
      <p:pic>
        <p:nvPicPr>
          <p:cNvPr descr="Augmented Reality Architecture.jpg" id="143" name="Google Shape;143;p31"/>
          <p:cNvPicPr preferRelativeResize="0"/>
          <p:nvPr/>
        </p:nvPicPr>
        <p:blipFill>
          <a:blip r:embed="rId3">
            <a:alphaModFix/>
          </a:blip>
          <a:stretch>
            <a:fillRect/>
          </a:stretch>
        </p:blipFill>
        <p:spPr>
          <a:xfrm>
            <a:off x="478800" y="1619250"/>
            <a:ext cx="7966900" cy="2256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2"/>
          <p:cNvSpPr txBox="1"/>
          <p:nvPr>
            <p:ph type="ctrTitle"/>
          </p:nvPr>
        </p:nvSpPr>
        <p:spPr>
          <a:xfrm>
            <a:off x="311700" y="131800"/>
            <a:ext cx="8520600" cy="675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674EA7"/>
                </a:solidFill>
              </a:rPr>
              <a:t>Flowchart</a:t>
            </a:r>
            <a:endParaRPr sz="3600">
              <a:solidFill>
                <a:srgbClr val="674EA7"/>
              </a:solidFill>
            </a:endParaRPr>
          </a:p>
        </p:txBody>
      </p:sp>
      <p:sp>
        <p:nvSpPr>
          <p:cNvPr id="149" name="Google Shape;149;p3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50" name="Google Shape;150;p32"/>
          <p:cNvPicPr preferRelativeResize="0"/>
          <p:nvPr/>
        </p:nvPicPr>
        <p:blipFill>
          <a:blip r:embed="rId3">
            <a:alphaModFix/>
          </a:blip>
          <a:stretch>
            <a:fillRect/>
          </a:stretch>
        </p:blipFill>
        <p:spPr>
          <a:xfrm>
            <a:off x="1362650" y="1175225"/>
            <a:ext cx="6628850" cy="3461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4" name="Shape 154"/>
        <p:cNvGrpSpPr/>
        <p:nvPr/>
      </p:nvGrpSpPr>
      <p:grpSpPr>
        <a:xfrm>
          <a:off x="0" y="0"/>
          <a:ext cx="0" cy="0"/>
          <a:chOff x="0" y="0"/>
          <a:chExt cx="0" cy="0"/>
        </a:xfrm>
      </p:grpSpPr>
      <p:sp>
        <p:nvSpPr>
          <p:cNvPr id="155" name="Google Shape;155;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Bree Serif"/>
                <a:ea typeface="Bree Serif"/>
                <a:cs typeface="Bree Serif"/>
                <a:sym typeface="Bree Serif"/>
              </a:rPr>
              <a:t>Objective</a:t>
            </a:r>
            <a:endParaRPr>
              <a:solidFill>
                <a:srgbClr val="000000"/>
              </a:solidFill>
              <a:latin typeface="Bree Serif"/>
              <a:ea typeface="Bree Serif"/>
              <a:cs typeface="Bree Serif"/>
              <a:sym typeface="Bree Serif"/>
            </a:endParaRPr>
          </a:p>
        </p:txBody>
      </p:sp>
      <p:sp>
        <p:nvSpPr>
          <p:cNvPr id="156" name="Google Shape;156;p33"/>
          <p:cNvSpPr txBox="1"/>
          <p:nvPr>
            <p:ph idx="1" type="body"/>
          </p:nvPr>
        </p:nvSpPr>
        <p:spPr>
          <a:xfrm>
            <a:off x="253375" y="1094150"/>
            <a:ext cx="8520600" cy="3416400"/>
          </a:xfrm>
          <a:prstGeom prst="rect">
            <a:avLst/>
          </a:prstGeom>
          <a:ln>
            <a:noFill/>
          </a:ln>
        </p:spPr>
        <p:txBody>
          <a:bodyPr anchorCtr="0" anchor="t" bIns="91425" lIns="91425" spcFirstLastPara="1" rIns="91425" wrap="square" tIns="91425">
            <a:noAutofit/>
          </a:bodyPr>
          <a:lstStyle/>
          <a:p>
            <a:pPr indent="0" lvl="0" marL="0" rtl="0" algn="just">
              <a:lnSpc>
                <a:spcPct val="107916"/>
              </a:lnSpc>
              <a:spcBef>
                <a:spcPts val="0"/>
              </a:spcBef>
              <a:spcAft>
                <a:spcPts val="0"/>
              </a:spcAft>
              <a:buClr>
                <a:schemeClr val="dk1"/>
              </a:buClr>
              <a:buSzPts val="1100"/>
              <a:buFont typeface="Arial"/>
              <a:buNone/>
            </a:pPr>
            <a:r>
              <a:rPr lang="en" sz="2400">
                <a:solidFill>
                  <a:srgbClr val="000000"/>
                </a:solidFill>
              </a:rPr>
              <a:t>“Exploration” will help to inculcate learning and provide amazing experience to kids as well as adults. It will provide them a whole new look towards virtual and real world using Virtual and Augmented Reality.</a:t>
            </a:r>
            <a:endParaRPr b="1" sz="2400">
              <a:solidFill>
                <a:srgbClr val="000000"/>
              </a:solidFill>
            </a:endParaRPr>
          </a:p>
          <a:p>
            <a:pPr indent="0" lvl="0" marL="0" rtl="0" algn="just">
              <a:spcBef>
                <a:spcPts val="800"/>
              </a:spcBef>
              <a:spcAft>
                <a:spcPts val="1600"/>
              </a:spcAft>
              <a:buNone/>
            </a:pPr>
            <a:r>
              <a:t/>
            </a:r>
            <a:endParaRPr sz="24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55"/>
                                        </p:tgtEl>
                                        <p:attrNameLst>
                                          <p:attrName>style.visibility</p:attrName>
                                        </p:attrNameLst>
                                      </p:cBhvr>
                                      <p:to>
                                        <p:strVal val="visible"/>
                                      </p:to>
                                    </p:set>
                                    <p:anim calcmode="lin" valueType="num">
                                      <p:cBhvr additive="base">
                                        <p:cTn dur="1000"/>
                                        <p:tgtEl>
                                          <p:spTgt spid="15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